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90" r:id="rId15"/>
    <p:sldId id="305" r:id="rId16"/>
    <p:sldId id="306" r:id="rId17"/>
    <p:sldId id="270" r:id="rId18"/>
    <p:sldId id="292" r:id="rId19"/>
    <p:sldId id="304" r:id="rId20"/>
    <p:sldId id="272" r:id="rId21"/>
    <p:sldId id="273" r:id="rId22"/>
    <p:sldId id="298" r:id="rId23"/>
    <p:sldId id="296" r:id="rId24"/>
    <p:sldId id="299" r:id="rId25"/>
    <p:sldId id="297" r:id="rId26"/>
    <p:sldId id="295" r:id="rId27"/>
    <p:sldId id="293" r:id="rId28"/>
    <p:sldId id="294" r:id="rId29"/>
    <p:sldId id="276" r:id="rId30"/>
    <p:sldId id="275" r:id="rId31"/>
    <p:sldId id="277" r:id="rId32"/>
    <p:sldId id="278" r:id="rId33"/>
    <p:sldId id="279" r:id="rId34"/>
    <p:sldId id="280" r:id="rId35"/>
    <p:sldId id="301" r:id="rId36"/>
    <p:sldId id="302" r:id="rId37"/>
    <p:sldId id="303" r:id="rId38"/>
    <p:sldId id="289" r:id="rId39"/>
  </p:sldIdLst>
  <p:sldSz cx="10080625" cy="7559675"/>
  <p:notesSz cx="7772400" cy="10058400"/>
  <p:defaultTextStyle>
    <a:defPPr>
      <a:defRPr lang="en-US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20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E825C-5B19-4F18-9518-C1C9FFD02E9B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B972D-9986-453F-8152-274A6685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31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63231-D4FE-4E18-A5CB-2C0BE7225624}" type="datetimeFigureOut">
              <a:rPr lang="en-US" smtClean="0"/>
              <a:t>10/10/2024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21E1A-73C2-44D3-B795-61BD9EEF1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71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1E1A-73C2-44D3-B795-61BD9EEF1C2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8" cy="1931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1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6" y="303213"/>
            <a:ext cx="6653213" cy="6450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8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1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714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01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4" y="1763713"/>
            <a:ext cx="4460875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700" b="1"/>
            </a:lvl4pPr>
            <a:lvl5pPr marL="1828610" indent="0">
              <a:buNone/>
              <a:defRPr sz="1700" b="1"/>
            </a:lvl5pPr>
            <a:lvl6pPr marL="2285763" indent="0">
              <a:buNone/>
              <a:defRPr sz="1700" b="1"/>
            </a:lvl6pPr>
            <a:lvl7pPr marL="2742916" indent="0">
              <a:buNone/>
              <a:defRPr sz="1700" b="1"/>
            </a:lvl7pPr>
            <a:lvl8pPr marL="3200068" indent="0">
              <a:buNone/>
              <a:defRPr sz="1700" b="1"/>
            </a:lvl8pPr>
            <a:lvl9pPr marL="3657221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6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700" b="1"/>
            </a:lvl4pPr>
            <a:lvl5pPr marL="1828610" indent="0">
              <a:buNone/>
              <a:defRPr sz="1700" b="1"/>
            </a:lvl5pPr>
            <a:lvl6pPr marL="2285763" indent="0">
              <a:buNone/>
              <a:defRPr sz="1700" b="1"/>
            </a:lvl6pPr>
            <a:lvl7pPr marL="2742916" indent="0">
              <a:buNone/>
              <a:defRPr sz="1700" b="1"/>
            </a:lvl7pPr>
            <a:lvl8pPr marL="3200068" indent="0">
              <a:buNone/>
              <a:defRPr sz="1700" b="1"/>
            </a:lvl8pPr>
            <a:lvl9pPr marL="3657221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6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6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4" y="301626"/>
            <a:ext cx="563562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1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5" indent="0">
              <a:buNone/>
              <a:defRPr sz="1000"/>
            </a:lvl3pPr>
            <a:lvl4pPr marL="1371457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6" indent="0">
              <a:buNone/>
              <a:defRPr sz="900"/>
            </a:lvl7pPr>
            <a:lvl8pPr marL="3200068" indent="0">
              <a:buNone/>
              <a:defRPr sz="900"/>
            </a:lvl8pPr>
            <a:lvl9pPr marL="36572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1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9" y="5291139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9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6" indent="0">
              <a:buNone/>
              <a:defRPr sz="2000"/>
            </a:lvl7pPr>
            <a:lvl8pPr marL="3200068" indent="0">
              <a:buNone/>
              <a:defRPr sz="2000"/>
            </a:lvl8pPr>
            <a:lvl9pPr marL="365722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9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5" indent="0">
              <a:buNone/>
              <a:defRPr sz="1000"/>
            </a:lvl3pPr>
            <a:lvl4pPr marL="1371457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6" indent="0">
              <a:buNone/>
              <a:defRPr sz="900"/>
            </a:lvl7pPr>
            <a:lvl8pPr marL="3200068" indent="0">
              <a:buNone/>
              <a:defRPr sz="900"/>
            </a:lvl8pPr>
            <a:lvl9pPr marL="36572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826" y="303214"/>
            <a:ext cx="9072563" cy="1258887"/>
          </a:xfrm>
          <a:prstGeom prst="rect">
            <a:avLst/>
          </a:prstGeom>
        </p:spPr>
        <p:txBody>
          <a:bodyPr vert="horz" lIns="91430" tIns="45716" rIns="91430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6" y="1763713"/>
            <a:ext cx="9072563" cy="4989512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714" y="7007225"/>
            <a:ext cx="2352675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30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1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1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2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7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6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1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hreakscan.com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payphones@phreaknet.or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mailto:hello@philtel.org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famicoman.com/" TargetMode="External"/><Relationship Id="rId7" Type="http://schemas.openxmlformats.org/officeDocument/2006/relationships/hyperlink" Target="https://github.com/InterLinked1" TargetMode="External"/><Relationship Id="rId2" Type="http://schemas.openxmlformats.org/officeDocument/2006/relationships/hyperlink" Target="mailto:mike@philtel.or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terlinked.us/" TargetMode="External"/><Relationship Id="rId5" Type="http://schemas.openxmlformats.org/officeDocument/2006/relationships/hyperlink" Target="mailto:interlinked@philtel.org" TargetMode="External"/><Relationship Id="rId4" Type="http://schemas.openxmlformats.org/officeDocument/2006/relationships/hyperlink" Target="https://github.com/Famicoma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44512" y="4008437"/>
            <a:ext cx="9234720" cy="249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endParaRPr lang="en-US" sz="4900" b="1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philtel.org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 dirty="0" smtClean="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55637"/>
            <a:ext cx="10039351" cy="604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Payphones</a:t>
            </a:r>
            <a:endParaRPr lang="en-US" sz="3600" spc="-1">
              <a:latin typeface="Arial"/>
            </a:endParaRPr>
          </a:p>
        </p:txBody>
      </p:sp>
      <p:pic>
        <p:nvPicPr>
          <p:cNvPr id="115" name="Picture 2"/>
          <p:cNvPicPr/>
          <p:nvPr/>
        </p:nvPicPr>
        <p:blipFill>
          <a:blip r:embed="rId2"/>
          <a:stretch/>
        </p:blipFill>
        <p:spPr>
          <a:xfrm>
            <a:off x="620641" y="1206721"/>
            <a:ext cx="4733639" cy="2891880"/>
          </a:xfrm>
          <a:prstGeom prst="rect">
            <a:avLst/>
          </a:prstGeom>
          <a:ln>
            <a:noFill/>
          </a:ln>
        </p:spPr>
      </p:pic>
      <p:pic>
        <p:nvPicPr>
          <p:cNvPr id="116" name="Picture 3"/>
          <p:cNvPicPr/>
          <p:nvPr/>
        </p:nvPicPr>
        <p:blipFill>
          <a:blip r:embed="rId3"/>
          <a:stretch/>
        </p:blipFill>
        <p:spPr>
          <a:xfrm>
            <a:off x="5497561" y="122400"/>
            <a:ext cx="3216600" cy="4343040"/>
          </a:xfrm>
          <a:prstGeom prst="rect">
            <a:avLst/>
          </a:prstGeom>
          <a:ln>
            <a:noFill/>
          </a:ln>
        </p:spPr>
      </p:pic>
      <p:pic>
        <p:nvPicPr>
          <p:cNvPr id="117" name="Picture 4"/>
          <p:cNvPicPr/>
          <p:nvPr/>
        </p:nvPicPr>
        <p:blipFill>
          <a:blip r:embed="rId4"/>
          <a:stretch/>
        </p:blipFill>
        <p:spPr>
          <a:xfrm>
            <a:off x="630000" y="4236120"/>
            <a:ext cx="2592001" cy="3107520"/>
          </a:xfrm>
          <a:prstGeom prst="rect">
            <a:avLst/>
          </a:prstGeom>
          <a:ln>
            <a:noFill/>
          </a:ln>
        </p:spPr>
      </p:pic>
      <p:pic>
        <p:nvPicPr>
          <p:cNvPr id="118" name="Picture 5"/>
          <p:cNvPicPr/>
          <p:nvPr/>
        </p:nvPicPr>
        <p:blipFill>
          <a:blip r:embed="rId5"/>
          <a:stretch/>
        </p:blipFill>
        <p:spPr>
          <a:xfrm>
            <a:off x="3363840" y="4519080"/>
            <a:ext cx="4138200" cy="2824560"/>
          </a:xfrm>
          <a:prstGeom prst="rect">
            <a:avLst/>
          </a:prstGeom>
          <a:ln>
            <a:noFill/>
          </a:ln>
        </p:spPr>
      </p:pic>
      <p:pic>
        <p:nvPicPr>
          <p:cNvPr id="119" name="Picture 6"/>
          <p:cNvPicPr/>
          <p:nvPr/>
        </p:nvPicPr>
        <p:blipFill>
          <a:blip r:embed="rId6"/>
          <a:stretch/>
        </p:blipFill>
        <p:spPr>
          <a:xfrm>
            <a:off x="7594922" y="4519080"/>
            <a:ext cx="1979999" cy="28245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Happens If You Call A Payphone?</a:t>
            </a:r>
            <a:endParaRPr lang="en-US" sz="3600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Historically… what you’d expect</a:t>
            </a:r>
            <a:endParaRPr lang="en-US" sz="2200" spc="-1" dirty="0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No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charge for answering incoming calls</a:t>
            </a:r>
            <a:endParaRPr lang="en-US" sz="2200" spc="-1" dirty="0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Bell System had policies to prevent fraud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COCOTs typically answer with a 300/1200 baud modem</a:t>
            </a:r>
            <a:endParaRPr lang="en-US" sz="2200" spc="-1" dirty="0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Allows for </a:t>
            </a:r>
            <a:r>
              <a:rPr lang="en-US" sz="22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remote </a:t>
            </a:r>
            <a:r>
              <a:rPr lang="en-US" sz="22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management</a:t>
            </a:r>
            <a:endParaRPr lang="en-US" sz="2200" b="1" spc="-1" dirty="0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Useful for </a:t>
            </a:r>
            <a:r>
              <a:rPr lang="en-US" sz="22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reporting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…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Protel Printouts</a:t>
            </a:r>
            <a:endParaRPr lang="en-US" sz="3600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48801" y="2332081"/>
            <a:ext cx="8686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i="1" spc="-1">
                <a:solidFill>
                  <a:srgbClr val="000000"/>
                </a:solidFill>
                <a:latin typeface="Franklin Gothic Medium"/>
                <a:ea typeface="DejaVu Sans"/>
              </a:rPr>
              <a:t>TC!*2152229996*72765*DD8822*4868*025*2210301004552*67805*</a:t>
            </a:r>
            <a:endParaRPr lang="en-US" sz="2000" spc="-1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535040" y="2865600"/>
            <a:ext cx="1218960" cy="1137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Number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(215)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222-9996</a:t>
            </a:r>
            <a:endParaRPr lang="en-US" sz="1700" spc="-1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2754361" y="2755080"/>
            <a:ext cx="1066320" cy="19221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Amount in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Coin Box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 $727.65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-$678.05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= $49.60</a:t>
            </a:r>
            <a:endParaRPr lang="en-US" sz="1700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3821041" y="2865599"/>
            <a:ext cx="1066320" cy="614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Model No.</a:t>
            </a:r>
            <a:endParaRPr lang="en-US" sz="1700" spc="-1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4659480" y="3345121"/>
            <a:ext cx="1142640" cy="11988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1" spc="-1" dirty="0" smtClean="0">
                <a:solidFill>
                  <a:srgbClr val="000000"/>
                </a:solidFill>
                <a:latin typeface="Franklin Gothic Book"/>
                <a:ea typeface="DejaVu Sans"/>
              </a:rPr>
              <a:t>Checksum</a:t>
            </a:r>
            <a:endParaRPr lang="en-US" sz="1200" b="1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 smtClean="0">
                <a:solidFill>
                  <a:srgbClr val="000000"/>
                </a:solidFill>
                <a:latin typeface="Franklin Gothic Book"/>
                <a:ea typeface="DejaVu Sans"/>
              </a:rPr>
              <a:t>Only </a:t>
            </a:r>
            <a:r>
              <a:rPr lang="en-US" sz="1200" spc="-1" dirty="0">
                <a:solidFill>
                  <a:srgbClr val="000000"/>
                </a:solidFill>
                <a:latin typeface="Franklin Gothic Book"/>
                <a:ea typeface="DejaVu Sans"/>
              </a:rPr>
              <a:t>changes when emptied…</a:t>
            </a: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000000"/>
                </a:solidFill>
                <a:latin typeface="Franklin Gothic Book"/>
                <a:ea typeface="DejaVu Sans"/>
              </a:rPr>
              <a:t>but not every time</a:t>
            </a:r>
            <a:endParaRPr lang="en-US" sz="1200" spc="-1" dirty="0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5497561" y="2840760"/>
            <a:ext cx="799920" cy="614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% Full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= 25%</a:t>
            </a:r>
            <a:endParaRPr lang="en-US" sz="1700" spc="-1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6327361" y="3331440"/>
            <a:ext cx="1913040" cy="16605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Local Timestamp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2022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October 30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00:45 local time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(12:45 am EDT)</a:t>
            </a:r>
            <a:endParaRPr lang="en-US" sz="1700" spc="-1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8164440" y="2845801"/>
            <a:ext cx="1270800" cy="13989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Balance When Last Emptied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$678.05</a:t>
            </a:r>
            <a:endParaRPr lang="en-US" sz="17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Automating It…</a:t>
            </a:r>
            <a:endParaRPr lang="en-US" sz="3600" spc="-1">
              <a:latin typeface="Arial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2"/>
          <a:stretch/>
        </p:blipFill>
        <p:spPr>
          <a:xfrm>
            <a:off x="719999" y="2103480"/>
            <a:ext cx="3981241" cy="1375920"/>
          </a:xfrm>
          <a:prstGeom prst="rect">
            <a:avLst/>
          </a:prstGeom>
          <a:ln>
            <a:noFill/>
          </a:ln>
        </p:spPr>
      </p:pic>
      <p:pic>
        <p:nvPicPr>
          <p:cNvPr id="133" name="Picture 3"/>
          <p:cNvPicPr/>
          <p:nvPr/>
        </p:nvPicPr>
        <p:blipFill>
          <a:blip r:embed="rId3"/>
          <a:stretch/>
        </p:blipFill>
        <p:spPr>
          <a:xfrm>
            <a:off x="1820159" y="4008437"/>
            <a:ext cx="1780920" cy="2671560"/>
          </a:xfrm>
          <a:prstGeom prst="rect">
            <a:avLst/>
          </a:prstGeom>
          <a:ln>
            <a:noFill/>
          </a:ln>
        </p:spPr>
      </p:pic>
      <p:pic>
        <p:nvPicPr>
          <p:cNvPr id="134" name="Picture 5" descr="https://www.computerhope.com/software/pictures/terminal.png"/>
          <p:cNvPicPr/>
          <p:nvPr/>
        </p:nvPicPr>
        <p:blipFill>
          <a:blip r:embed="rId4"/>
          <a:srcRect b="6206"/>
          <a:stretch/>
        </p:blipFill>
        <p:spPr>
          <a:xfrm>
            <a:off x="5040360" y="1494000"/>
            <a:ext cx="4190760" cy="302760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4508281" y="5685121"/>
            <a:ext cx="5028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Usage summaries posted monthly in the NIPCAQ</a:t>
            </a:r>
            <a:endParaRPr lang="en-US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u="sng" spc="-1">
                <a:solidFill>
                  <a:srgbClr val="0000FF"/>
                </a:solidFill>
                <a:latin typeface="Franklin Gothic Medium"/>
                <a:ea typeface="DejaVu Sans"/>
                <a:hlinkClick r:id="rId5"/>
              </a:rPr>
              <a:t>https://phreakscan.com</a:t>
            </a: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 </a:t>
            </a:r>
            <a:endParaRPr lang="en-US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Payphone Revenue</a:t>
            </a:r>
            <a:endParaRPr lang="en-US" sz="3600" spc="-1" dirty="0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2" y="1211756"/>
            <a:ext cx="8820818" cy="5631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15" y="1951037"/>
            <a:ext cx="6145615" cy="30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Suburban Station</a:t>
            </a:r>
            <a:endParaRPr lang="en-US" sz="3600" spc="-1" dirty="0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97824"/>
              </p:ext>
            </p:extLst>
          </p:nvPr>
        </p:nvGraphicFramePr>
        <p:xfrm>
          <a:off x="87312" y="1874837"/>
          <a:ext cx="9753601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838202"/>
                <a:gridCol w="609600"/>
                <a:gridCol w="955962"/>
                <a:gridCol w="949038"/>
                <a:gridCol w="914400"/>
                <a:gridCol w="990600"/>
                <a:gridCol w="838200"/>
                <a:gridCol w="914400"/>
                <a:gridCol w="762000"/>
                <a:gridCol w="8381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Avg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Total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 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Cur </a:t>
                      </a:r>
                      <a:r>
                        <a:rPr lang="en-US" sz="1600" dirty="0" err="1" smtClean="0"/>
                        <a:t>Bal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Last Query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LastChg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HH:MM Ago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Queries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Empties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Suburban Station NE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DD8822</a:t>
                      </a:r>
                      <a:endParaRPr lang="en-US" sz="140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effectLst/>
                        </a:rPr>
                        <a:t>$0.46</a:t>
                      </a:r>
                    </a:p>
                  </a:txBody>
                  <a:tcPr marL="66675" marR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effectLst/>
                        </a:rPr>
                        <a:t>$729.10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$775.25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$25.85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2024-02-19 00:47</a:t>
                      </a:r>
                    </a:p>
                  </a:txBody>
                  <a:tcPr marL="66675" marR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$10.05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535:31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86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>
                          <a:effectLst/>
                        </a:rPr>
                        <a:t>11</a:t>
                      </a:r>
                    </a:p>
                  </a:txBody>
                  <a:tcPr marL="66675" marR="66675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Suburban Station NW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DD8822</a:t>
                      </a:r>
                      <a:endParaRPr lang="en-US" sz="140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effectLst/>
                        </a:rPr>
                        <a:t>$</a:t>
                      </a:r>
                      <a:r>
                        <a:rPr lang="en-US" sz="1600" b="0" dirty="0" smtClean="0">
                          <a:effectLst/>
                        </a:rPr>
                        <a:t>0.62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$1126.65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$1507.75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$16.00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2024-10-05 07:44</a:t>
                      </a:r>
                      <a:endParaRPr lang="en-US" sz="1400" dirty="0">
                        <a:effectLst/>
                      </a:endParaRPr>
                    </a:p>
                  </a:txBody>
                  <a:tcPr marL="66675" marR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$15.50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141:45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126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18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Suburban Station SE #1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DD8822</a:t>
                      </a:r>
                      <a:endParaRPr lang="en-US" sz="140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effectLst/>
                        </a:rPr>
                        <a:t>$</a:t>
                      </a:r>
                      <a:r>
                        <a:rPr lang="en-US" sz="1600" b="0" dirty="0" smtClean="0">
                          <a:effectLst/>
                        </a:rPr>
                        <a:t>0.73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$1332.65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$2073.10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strike="noStrike" dirty="0" smtClean="0">
                          <a:effectLst/>
                        </a:rPr>
                        <a:t>$35.85</a:t>
                      </a:r>
                      <a:endParaRPr lang="en-US" sz="1600" b="0" strike="noStrike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2024-10-05</a:t>
                      </a:r>
                      <a:r>
                        <a:rPr lang="en-US" sz="1400" baseline="0" dirty="0" smtClean="0">
                          <a:effectLst/>
                        </a:rPr>
                        <a:t> 08:27</a:t>
                      </a:r>
                      <a:endParaRPr lang="en-US" sz="1400" dirty="0">
                        <a:effectLst/>
                      </a:endParaRPr>
                    </a:p>
                  </a:txBody>
                  <a:tcPr marL="66675" marR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$5.50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168:01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132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28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Suburban Station SE #2</a:t>
                      </a: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DD8432</a:t>
                      </a:r>
                      <a:endParaRPr lang="en-US" sz="140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effectLst/>
                        </a:rPr>
                        <a:t>$</a:t>
                      </a:r>
                      <a:r>
                        <a:rPr lang="en-US" sz="1600" b="0" dirty="0" smtClean="0">
                          <a:effectLst/>
                        </a:rPr>
                        <a:t>1.83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effectLst/>
                        </a:rPr>
                        <a:t>$</a:t>
                      </a:r>
                      <a:r>
                        <a:rPr lang="en-US" sz="1600" b="0" dirty="0" smtClean="0">
                          <a:effectLst/>
                        </a:rPr>
                        <a:t>3326.45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$4126.30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$53.90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</a:rPr>
                        <a:t>2024-10-05 07:55</a:t>
                      </a:r>
                      <a:endParaRPr lang="en-US" sz="1400" dirty="0">
                        <a:effectLst/>
                      </a:endParaRPr>
                    </a:p>
                  </a:txBody>
                  <a:tcPr marL="66675" marR="6667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effectLst/>
                        </a:rPr>
                        <a:t>$</a:t>
                      </a:r>
                      <a:r>
                        <a:rPr lang="en-US" sz="1600" b="0" dirty="0" smtClean="0">
                          <a:effectLst/>
                        </a:rPr>
                        <a:t>10.05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168:00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126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effectLst/>
                        </a:rPr>
                        <a:t>18</a:t>
                      </a:r>
                      <a:endParaRPr lang="en-US" sz="1600" b="0" dirty="0">
                        <a:effectLst/>
                      </a:endParaRPr>
                    </a:p>
                  </a:txBody>
                  <a:tcPr marL="66675" marR="6667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83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Suburban Station… then and now</a:t>
            </a:r>
            <a:endParaRPr lang="en-US" sz="3600" spc="-1" dirty="0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1" t="9662" r="3874" b="12718"/>
          <a:stretch/>
        </p:blipFill>
        <p:spPr bwMode="auto">
          <a:xfrm>
            <a:off x="163512" y="1764000"/>
            <a:ext cx="4572000" cy="3687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570" y="1417637"/>
            <a:ext cx="4705351" cy="488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17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ANACs</a:t>
            </a:r>
            <a:endParaRPr lang="en-US" sz="3600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Identify the calling line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(800) 444-4444 – MCI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(800) 437-7950 – MCI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(</a:t>
            </a:r>
            <a:r>
              <a:rPr lang="en-US" sz="2200" spc="-1" dirty="0" smtClean="0">
                <a:solidFill>
                  <a:srgbClr val="000000"/>
                </a:solidFill>
                <a:latin typeface="Franklin Gothic Medium"/>
                <a:ea typeface="DejaVu Sans"/>
              </a:rPr>
              <a:t>844) </a:t>
            </a: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700-0431 – Payphone Reporting Line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Email </a:t>
            </a:r>
            <a:r>
              <a:rPr lang="en-US" sz="2200" u="sng" spc="-1" dirty="0">
                <a:solidFill>
                  <a:srgbClr val="0000FF"/>
                </a:solidFill>
                <a:latin typeface="Franklin Gothic Medium"/>
                <a:ea typeface="DejaVu Sans"/>
                <a:hlinkClick r:id="rId2"/>
              </a:rPr>
              <a:t>payphones@phreaknet.org</a:t>
            </a: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 with the number and location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5412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What does this mean for hobbyists?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12" name="CustomShape 2"/>
          <p:cNvSpPr/>
          <p:nvPr/>
        </p:nvSpPr>
        <p:spPr>
          <a:xfrm>
            <a:off x="720000" y="1692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Many payphones on the used market these days are COCOTs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COCOTs are somewhat undesirable to collectors because they are difficult to set up</a:t>
            </a:r>
          </a:p>
          <a:p>
            <a:pPr marL="431955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Some COCOTs can be hand-programmed via the keypad but others require the phone to be interfaced with a PC running proprietary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software</a:t>
            </a:r>
          </a:p>
          <a:p>
            <a:pPr marL="431955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There are many COCOT manufacturers, but the “big four” are </a:t>
            </a:r>
            <a:r>
              <a:rPr lang="en-US" sz="22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Protel</a:t>
            </a:r>
            <a:r>
              <a:rPr lang="en-US" sz="22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, </a:t>
            </a:r>
            <a:r>
              <a:rPr lang="en-US" sz="22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ElcoTel</a:t>
            </a:r>
            <a:r>
              <a:rPr lang="en-US" sz="22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, </a:t>
            </a:r>
            <a:r>
              <a:rPr lang="en-US" sz="22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Intellicall</a:t>
            </a:r>
            <a:r>
              <a:rPr lang="en-US" sz="22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, and Ernest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, with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Protel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arguably being the most common/popular</a:t>
            </a:r>
            <a:endParaRPr lang="en-US" sz="2200" spc="-1" dirty="0">
              <a:solidFill>
                <a:srgbClr val="333333"/>
              </a:solidFill>
              <a:latin typeface="Franklin Gothic Medium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7788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20001" y="655637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My </a:t>
            </a: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Protel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payphone, let’s program it!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9" name="CustomShape 2"/>
          <p:cNvSpPr/>
          <p:nvPr/>
        </p:nvSpPr>
        <p:spPr>
          <a:xfrm>
            <a:off x="720000" y="1691999"/>
            <a:ext cx="5310912" cy="5043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Purchased when I was a teenager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Removed the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Protel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board to replace with a coinless board, but the original intention was to always use the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Protel</a:t>
            </a:r>
            <a:endParaRPr lang="en-US" sz="2200" spc="-1" dirty="0" smtClean="0">
              <a:solidFill>
                <a:srgbClr val="333333"/>
              </a:solidFill>
              <a:latin typeface="Franklin Gothic Medium"/>
              <a:ea typeface="DejaVu Sans"/>
            </a:endParaRPr>
          </a:p>
        </p:txBody>
      </p:sp>
      <p:pic>
        <p:nvPicPr>
          <p:cNvPr id="24578" name="Picture 2" descr="https://philtel.org/assets/img/2022-06-27-fixing-a-protel-pt1/payphone-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829" y="1799250"/>
            <a:ext cx="3585297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'm limited by the technology of my time : r/Meme_templa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5" y="3368674"/>
            <a:ext cx="5181600" cy="346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12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Agenda</a:t>
            </a:r>
            <a:endParaRPr lang="en-US" sz="3600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20000" y="1692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Who are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we and what is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?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What’s a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payphone, what’s a COCOT?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NIPCAQ Updates (Mapping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and scanning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payphones)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The state of payphones in 2024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Let’s make a COCOT work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Can we create a free-to-use programming line?</a:t>
            </a:r>
            <a:endParaRPr lang="en-US" sz="2200" spc="-1" dirty="0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Future Plans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7" name="Picture 4" descr="https://blogger.googleusercontent.com/img/b/R29vZ2xl/AVvXsEh0vnMhO1Vj4bUcKz-gFKwX2MHSzrRzkOKUPjRfk7lZKHPM5UV7iCBvKIRIlCQJqpzGgySVr3lnYJ6e59m6cdCl20qCdtheWykrao5QXKUrD5DiN3uTHUtFVOQJhILny2N9VBID/s1600/strang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066" y="4560641"/>
            <a:ext cx="4015855" cy="238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Protel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Considerations</a:t>
            </a:r>
            <a:endParaRPr lang="en-US" sz="3600" spc="-1" dirty="0">
              <a:latin typeface="Arial"/>
            </a:endParaRPr>
          </a:p>
        </p:txBody>
      </p:sp>
      <p:pic>
        <p:nvPicPr>
          <p:cNvPr id="142" name="Picture 105"/>
          <p:cNvPicPr/>
          <p:nvPr/>
        </p:nvPicPr>
        <p:blipFill>
          <a:blip r:embed="rId2"/>
          <a:stretch/>
        </p:blipFill>
        <p:spPr>
          <a:xfrm>
            <a:off x="6231417" y="1524317"/>
            <a:ext cx="3139920" cy="52113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9" name="CustomShape 2"/>
          <p:cNvSpPr/>
          <p:nvPr/>
        </p:nvSpPr>
        <p:spPr>
          <a:xfrm>
            <a:off x="720000" y="1691999"/>
            <a:ext cx="5310912" cy="50436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Uses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NiCd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battery for board power and 1/2AA Lithium battery for saving programming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Has socketed ROM (nice)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Connectors for keypad/handset, relay, coin scanner, telephone line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Programming Urban Legends: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Need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 proprietary modem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to program some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models (what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!?)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Need copper lines, no VoIP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Cannot run programming software in a VM, need bare metal</a:t>
            </a:r>
            <a:endParaRPr lang="en-US" sz="2200" spc="-1" dirty="0">
              <a:solidFill>
                <a:srgbClr val="333333"/>
              </a:solidFill>
              <a:latin typeface="Franklin Gothic Medium"/>
              <a:ea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ExpressNet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(</a:t>
            </a: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Xnet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)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8" name="CustomShape 2"/>
          <p:cNvSpPr/>
          <p:nvPr/>
        </p:nvSpPr>
        <p:spPr>
          <a:xfrm>
            <a:off x="720000" y="1570037"/>
            <a:ext cx="8587512" cy="46786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‘90s DOS software to program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Protel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payphones remotely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Version 1.55 was cracked ages ago when someone found out a freely-downloadable upgrade disk image could become an installer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We’re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going to use Windows 98 SE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It’s familiar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Windows 98 will be useful for other payphone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software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We need an </a:t>
            </a:r>
            <a:r>
              <a:rPr lang="en-US" sz="22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Options Record, Costing Record, and Site Record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Thanks to Dan C, John Porter, Peter (telesfor.org/payphones/), and El Jefe, wherever you 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XNet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Programming – Options Record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5" y="1341437"/>
            <a:ext cx="4824283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60" y="1317222"/>
            <a:ext cx="4793593" cy="368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512" y="5057136"/>
            <a:ext cx="5229225" cy="182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3" y="5608637"/>
            <a:ext cx="3609974" cy="118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3" y="3322638"/>
            <a:ext cx="4877169" cy="16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61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XNet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Programming – Costing Record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11266" name="Picture 2" descr="https://philtel.org/assets/img/2024-08-26-fixing-a-protel-pt4-xnet-config/rpviewer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2" y="1417638"/>
            <a:ext cx="7213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9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XNet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Programming – Costing Record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AutoShape 4" descr="Old Captain America stating, &quot;No, I don't think I will&quot;"/>
          <p:cNvSpPr>
            <a:spLocks noChangeAspect="1" noChangeArrowheads="1"/>
          </p:cNvSpPr>
          <p:nvPr/>
        </p:nvSpPr>
        <p:spPr bwMode="auto">
          <a:xfrm>
            <a:off x="155575" y="-1744663"/>
            <a:ext cx="6477000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Old Captain America stating, &quot;No, I don't think I will&quot;"/>
          <p:cNvSpPr>
            <a:spLocks noChangeAspect="1" noChangeArrowheads="1"/>
          </p:cNvSpPr>
          <p:nvPr/>
        </p:nvSpPr>
        <p:spPr bwMode="auto">
          <a:xfrm>
            <a:off x="307975" y="-1592263"/>
            <a:ext cx="6477000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887" y="3551237"/>
            <a:ext cx="4666260" cy="315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73" y="1663245"/>
            <a:ext cx="891227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71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XNet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Programming – Costing Record (</a:t>
            </a: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Contd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)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12290" name="Picture 2" descr="https://philtel.org/assets/img/2024-08-26-fixing-a-protel-pt4-xnet-config/rpviewer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38" y="1493837"/>
            <a:ext cx="7041243" cy="528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XNet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Programming – Site Record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659" y="1493837"/>
            <a:ext cx="6988701" cy="51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1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Where to run </a:t>
            </a: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XNet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? Let’s use a thin client!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8" name="CustomShape 2"/>
          <p:cNvSpPr/>
          <p:nvPr/>
        </p:nvSpPr>
        <p:spPr>
          <a:xfrm>
            <a:off x="369949" y="1669500"/>
            <a:ext cx="4777512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Virtualization can work, but not reliably (we have more to test!)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We want bare metal, but vintage hardware might not like running 24/7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Wyse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V90LE! 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Low power, passive cooling, no moving parts (DOM)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VIA C7 Eden CPU, native x86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Real Serial port!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Supports USB</a:t>
            </a:r>
            <a:endParaRPr lang="en-US" sz="2200" spc="-1" dirty="0">
              <a:solidFill>
                <a:srgbClr val="333333"/>
              </a:solidFill>
              <a:latin typeface="Franklin Gothic Medium"/>
              <a:ea typeface="DejaVu Sans"/>
            </a:endParaRPr>
          </a:p>
        </p:txBody>
      </p:sp>
      <p:pic>
        <p:nvPicPr>
          <p:cNvPr id="4098" name="Picture 2" descr="https://philtel.org/assets/img/2024-07-07-fixing-a-protel-pt2/wyse-thin-client-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61" y="2004027"/>
            <a:ext cx="4872933" cy="365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68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The UPMS-1200 Modem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philtel.org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8" name="CustomShape 2"/>
          <p:cNvSpPr/>
          <p:nvPr/>
        </p:nvSpPr>
        <p:spPr>
          <a:xfrm>
            <a:off x="369949" y="1669500"/>
            <a:ext cx="4777512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Do we need a proprietary modem? 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Naveen called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Protel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, they said “No”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Protel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7000 boards need a UPMS for 1200 baud programming because they use PSK modulation instead of FSK modulation, but work fine at 300 baud otherwise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Work has been done recently to test other modems with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XNet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with varying results (thanks Peter!) but I cannot get them to work myself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Your mileage may vary</a:t>
            </a:r>
            <a:endParaRPr lang="en-US" sz="2200" spc="-1" dirty="0">
              <a:solidFill>
                <a:srgbClr val="333333"/>
              </a:solidFill>
              <a:latin typeface="Franklin Gothic Medium"/>
              <a:ea typeface="DejaVu Sans"/>
            </a:endParaRPr>
          </a:p>
        </p:txBody>
      </p:sp>
      <p:pic>
        <p:nvPicPr>
          <p:cNvPr id="8194" name="Picture 2" descr="https://philtel.org/assets/img/2024-07-14-fixing-a-protel-pt3-modem-repair/IMG_20240614_16323046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2" y="1341437"/>
            <a:ext cx="3961521" cy="528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1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The UPMS-1200 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Modem (Continued)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2" y="3551237"/>
            <a:ext cx="5339296" cy="332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ustomShape 2"/>
          <p:cNvSpPr/>
          <p:nvPr/>
        </p:nvSpPr>
        <p:spPr>
          <a:xfrm>
            <a:off x="684000" y="1620000"/>
            <a:ext cx="9004512" cy="50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Was able to get one on eBay (eventually 2)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Was DOA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  <a:sym typeface="Wingdings" panose="05000000000000000000" pitchFamily="2" charset="2"/>
              </a:rPr>
              <a:t>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  <a:sym typeface="Wingdings" panose="05000000000000000000" pitchFamily="2" charset="2"/>
              </a:rPr>
              <a:t>Replaced capacitors and relay, now it works great!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  <a:sym typeface="Wingdings" panose="05000000000000000000" pitchFamily="2" charset="2"/>
              </a:rPr>
              <a:t>Also added a speaker on/off switch, couldn’t mute in software</a:t>
            </a:r>
            <a:endParaRPr lang="en-US" sz="2200" spc="-1" dirty="0" smtClean="0">
              <a:solidFill>
                <a:srgbClr val="333333"/>
              </a:solidFill>
              <a:latin typeface="Franklin Gothic Medium"/>
              <a:ea typeface="DejaVu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Who are You?</a:t>
            </a:r>
            <a:endParaRPr lang="en-US" sz="3600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4008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Mike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Software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engineer by trade, more excited when he can use a soldering iron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000000"/>
                </a:solidFill>
                <a:latin typeface="Franklin Gothic Medium"/>
                <a:ea typeface="DejaVu Sans"/>
              </a:rPr>
              <a:t>Has been doing weird VoIP stuff for 12 years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Loves phreak and hacker history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Isn’t afraid to run a half-dozen modems in his basement 24/7 (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Dialup.world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)</a:t>
            </a:r>
            <a:endParaRPr lang="en-US" sz="2200" spc="-1" dirty="0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5147640" y="1645921"/>
            <a:ext cx="4636080" cy="52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Naveen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Computer engineer with IT background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</a:rPr>
              <a:t>Phone phreak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</a:rPr>
              <a:t>“That guy” calling payphones with modems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</a:rPr>
              <a:t>Asterisk/DAHDI/C developer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Environmental activist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How to connect the modem and the phone?</a:t>
            </a:r>
            <a:endParaRPr lang="en-US" sz="3600" spc="-1" dirty="0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684000" y="1620000"/>
            <a:ext cx="9004512" cy="50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Analog PBXs and phone line simulators should work just fine, but they’re not great for public connecting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Analog Telephone Adapters won’t work (at least on both sides)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This isn’t a problem for dial-up Internet, I can get reliable V.34 connection with ATAs for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dialup.world</a:t>
            </a:r>
            <a:endParaRPr lang="en-US" sz="2200" spc="-1" dirty="0" smtClean="0">
              <a:solidFill>
                <a:srgbClr val="333333"/>
              </a:solidFill>
              <a:latin typeface="Franklin Gothic Medium"/>
              <a:ea typeface="DejaVu Sans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What else is there?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AutoShape 2" descr="Grandstream HT801 Analog Telephone ..."/>
          <p:cNvSpPr>
            <a:spLocks noChangeAspect="1" noChangeArrowheads="1"/>
          </p:cNvSpPr>
          <p:nvPr/>
        </p:nvSpPr>
        <p:spPr bwMode="auto">
          <a:xfrm>
            <a:off x="155575" y="-754063"/>
            <a:ext cx="2905125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Grandstream HT801 Analog Telephone ..."/>
          <p:cNvSpPr>
            <a:spLocks noChangeAspect="1" noChangeArrowheads="1"/>
          </p:cNvSpPr>
          <p:nvPr/>
        </p:nvSpPr>
        <p:spPr bwMode="auto">
          <a:xfrm>
            <a:off x="307975" y="-601663"/>
            <a:ext cx="2905125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4" name="Picture 6" descr="Grandstream 1-port FXS Analog Telephone Adapter, X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764" y="4708937"/>
            <a:ext cx="352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Panasonic KX-T30810 Phone System KSU *Tested*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2" y="425573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Amazon.com : Viking DLE-200B Two-Way Line Simulator : Safety And Security  Voice Dialers : Electronic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103" y="4708937"/>
            <a:ext cx="3475806" cy="19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Channel Bank – </a:t>
            </a: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Adit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600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8" name="CustomShape 2"/>
          <p:cNvSpPr/>
          <p:nvPr/>
        </p:nvSpPr>
        <p:spPr>
          <a:xfrm>
            <a:off x="720000" y="1800000"/>
            <a:ext cx="467424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A device that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muxes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/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demuxes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a group of communications channels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Many are modular, allowing different cards for different uses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In this case, analog telephone lines are combined into a DS1 circuit going over one cable (trunk line)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Provides us a serial port for programming,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T1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port, and RJ-21 (25-pair) port for phone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lines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(Analog card should also work)</a:t>
            </a:r>
            <a:endParaRPr lang="en-US" sz="2200" spc="-1" dirty="0">
              <a:solidFill>
                <a:srgbClr val="333333"/>
              </a:solidFill>
              <a:latin typeface="Franklin Gothic Medium"/>
              <a:ea typeface="DejaVu Sans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2200" spc="-1" dirty="0" smtClean="0">
              <a:solidFill>
                <a:srgbClr val="333333"/>
              </a:solidFill>
              <a:latin typeface="Franklin Gothic Medium"/>
              <a:ea typeface="DejaVu San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2" y="1420597"/>
            <a:ext cx="4246369" cy="514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T1/E1 Card – </a:t>
            </a: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Sangoma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A101(</a:t>
            </a: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ish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)</a:t>
            </a:r>
            <a:endParaRPr lang="en-US" sz="3600" spc="-1" dirty="0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720000" y="1799999"/>
            <a:ext cx="4674241" cy="45706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Adds a T1/E1 interface to your computer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Integrates with Asterisk using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Digium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Asterisk Hardware Device Interface (DAHDI)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Requires compiling Asterisk with DAHDI support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I have a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Sangoma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card, which meant using “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Wanpipe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” software that sits between DAHDI and the card to simulate a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Digium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card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If you’re doing this, just find a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Digium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card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14338" name="Picture 2" descr="Sangoma A101DE Single T1/E1 Interface Card Asterisk Interoperable PCI  Express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41" y="2027237"/>
            <a:ext cx="446920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The PBX – </a:t>
            </a: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Thinkstation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E32 with Asterisk</a:t>
            </a:r>
            <a:endParaRPr lang="en-US" sz="3600" spc="-1" dirty="0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20001" y="1491501"/>
            <a:ext cx="5006112" cy="51040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Cheap SFF PC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Booting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Debian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</a:t>
            </a:r>
            <a:r>
              <a:rPr lang="en-US" sz="2200" strike="sngStrike" spc="-1" dirty="0">
                <a:solidFill>
                  <a:srgbClr val="333333"/>
                </a:solidFill>
                <a:latin typeface="Franklin Gothic Medium"/>
                <a:ea typeface="DejaVu Sans"/>
              </a:rPr>
              <a:t>12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11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Many issues compiling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WanPipe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with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Debian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12,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Sangoma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support said use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Debian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11 (sure)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Still had issues with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Debian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11, had issues with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Osmocom’s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alternate installation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Found an issue with build script, submitted my fix to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Sangoma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, eventually it was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patched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Use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PhreakScript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to install Asterisk,  DAHDI, and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Wanpipe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automatically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AutoShape 2" descr="Lenovo ThinkStation E32 QC Xeon E3-1230 v3 3,3GHz 8GB 128GB SSD Quadro K6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Lenovo ThinkStation E32 QC Xeon E3-1230 v3 3,3GHz 8GB 128GB SSD Quadro K6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96" y="1396477"/>
            <a:ext cx="3514725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How do we program?</a:t>
            </a:r>
            <a:endParaRPr lang="en-US" sz="3600" spc="-1" dirty="0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20000" y="1800000"/>
            <a:ext cx="430848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latin typeface="Arial"/>
              </a:rPr>
              <a:t>Hold down </a:t>
            </a:r>
            <a:r>
              <a:rPr lang="en-US" sz="2200" spc="-1" dirty="0">
                <a:latin typeface="Arial"/>
              </a:rPr>
              <a:t>the program button and take the phone off-hook, </a:t>
            </a:r>
            <a:r>
              <a:rPr lang="en-US" sz="2200" spc="-1" dirty="0" smtClean="0">
                <a:latin typeface="Arial"/>
              </a:rPr>
              <a:t>hear </a:t>
            </a:r>
            <a:r>
              <a:rPr lang="en-US" sz="2200" spc="-1" dirty="0">
                <a:latin typeface="Arial"/>
              </a:rPr>
              <a:t>a single </a:t>
            </a:r>
            <a:r>
              <a:rPr lang="en-US" sz="2200" spc="-1" dirty="0" smtClean="0">
                <a:latin typeface="Arial"/>
              </a:rPr>
              <a:t>beep, then </a:t>
            </a:r>
            <a:r>
              <a:rPr lang="en-US" sz="2200" spc="-1" dirty="0">
                <a:latin typeface="Arial"/>
              </a:rPr>
              <a:t>release the program </a:t>
            </a:r>
            <a:r>
              <a:rPr lang="en-US" sz="2200" spc="-1" dirty="0" smtClean="0">
                <a:latin typeface="Arial"/>
              </a:rPr>
              <a:t>button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latin typeface="Arial"/>
              </a:rPr>
              <a:t>On the keypad, dial 005555555555*, you should then hear a single beep.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latin typeface="Arial"/>
              </a:rPr>
              <a:t>Next, dial </a:t>
            </a:r>
            <a:r>
              <a:rPr lang="en-US" sz="2200" spc="-1" dirty="0" smtClean="0">
                <a:latin typeface="Arial"/>
              </a:rPr>
              <a:t>25&lt;MODEM#&gt;*, you </a:t>
            </a:r>
            <a:r>
              <a:rPr lang="en-US" sz="2200" spc="-1" dirty="0">
                <a:latin typeface="Arial"/>
              </a:rPr>
              <a:t>should then hear a single beep.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latin typeface="Arial"/>
              </a:rPr>
              <a:t>Finally</a:t>
            </a:r>
            <a:r>
              <a:rPr lang="en-US" sz="2200" spc="-1" dirty="0">
                <a:latin typeface="Arial"/>
              </a:rPr>
              <a:t>, dial *#3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604" y="651966"/>
            <a:ext cx="2209800" cy="628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Success!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10" y="1587343"/>
            <a:ext cx="863249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25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Outcome</a:t>
            </a:r>
            <a:endParaRPr lang="en-US" sz="3600" spc="-1" dirty="0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19999" y="1800000"/>
            <a:ext cx="8854921" cy="47230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We have a free-to-use programming line that will rate all calls free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How can we access it?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Via PSTN, 225-2PROTEL or 225-277-6835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Via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PhreakNet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,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263-0500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Via SIP, protel:protel@programming.philtel.org:16556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We take custom programming requests </a:t>
            </a:r>
          </a:p>
          <a:p>
            <a:pPr marL="108709">
              <a:spcAft>
                <a:spcPts val="1108"/>
              </a:spcAft>
              <a:buClr>
                <a:srgbClr val="EF2929"/>
              </a:buClr>
              <a:buSzPct val="45000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   via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  <a:hlinkClick r:id="rId2"/>
              </a:rPr>
              <a:t>hello@philtel.org</a:t>
            </a:r>
            <a:endParaRPr lang="en-US" sz="2200" spc="-1" dirty="0" smtClean="0">
              <a:solidFill>
                <a:srgbClr val="333333"/>
              </a:solidFill>
              <a:latin typeface="Franklin Gothic Medium"/>
              <a:ea typeface="DejaVu Sans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Payphones can be field reprogrammed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With permission of course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2200" spc="-1" dirty="0" smtClean="0">
              <a:solidFill>
                <a:srgbClr val="333333"/>
              </a:solidFill>
              <a:latin typeface="Franklin Gothic Medium"/>
              <a:ea typeface="DejaVu Sans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AutoShape 2" descr="Lenovo ThinkStation E32 QC Xeon E3-1230 v3 3,3GHz 8GB 128GB SSD Quadro K6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Lenovo ThinkStation E32 QC Xeon E3-1230 v3 3,3GHz 8GB 128GB SSD Quadro K6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6" name="Picture 4" descr="50 Years Later: The Legacy of “Dr. Strangelove” | The Focus Pull Film  Jou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2" y="4256521"/>
            <a:ext cx="3635599" cy="272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20001" y="579437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Next Steps</a:t>
            </a:r>
            <a:endParaRPr lang="en-US" sz="3600" spc="-1" dirty="0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19999" y="1341437"/>
            <a:ext cx="8854921" cy="50292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Custom programming automation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so people can request specific programming and then have it available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shortly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Reverse engineering to eliminate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ExpressNet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entirely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Possible integration into Asterisk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softmodem</a:t>
            </a:r>
            <a:endParaRPr lang="en-US" sz="2200" spc="-1" dirty="0" smtClean="0">
              <a:solidFill>
                <a:srgbClr val="333333"/>
              </a:solidFill>
              <a:latin typeface="Franklin Gothic Medium"/>
              <a:ea typeface="DejaVu Sans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Programming lines for </a:t>
            </a:r>
            <a:r>
              <a:rPr lang="en-US" sz="2200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ElcoTel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 Phones and Nortel Millenniums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We already have hardware and software for this!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Full automation of COCOT scanning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software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2200" spc="-1" dirty="0" smtClean="0">
              <a:solidFill>
                <a:srgbClr val="333333"/>
              </a:solidFill>
              <a:latin typeface="Franklin Gothic Medium"/>
              <a:ea typeface="DejaVu Sans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5" name="AutoShape 2" descr="Lenovo ThinkStation E32 QC Xeon E3-1230 v3 3,3GHz 8GB 128GB SSD Quadro K60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Lenovo ThinkStation E32 QC Xeon E3-1230 v3 3,3GHz 8GB 128GB SSD Quadro K600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2" descr="https://miro.medium.com/v2/resize:fit:700/0*QddMVsGjMMUEHCM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2" y="4618038"/>
            <a:ext cx="3609776" cy="2408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4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Questions?</a:t>
            </a:r>
            <a:endParaRPr lang="en-US" sz="3600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64008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Mike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2"/>
              </a:rPr>
              <a:t>mike@philtel.org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Famicoman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(</a:t>
            </a: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Libera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IRC)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3"/>
              </a:rPr>
              <a:t>https://famicoman.com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4"/>
              </a:rPr>
              <a:t>https://github.com/Famicoman</a:t>
            </a:r>
            <a:r>
              <a:rPr lang="en-US" sz="2000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530352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>
                <a:solidFill>
                  <a:srgbClr val="333333"/>
                </a:solidFill>
                <a:latin typeface="Franklin Gothic Book"/>
                <a:ea typeface="DejaVu Sans"/>
              </a:rPr>
              <a:t>Naveen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>
                <a:solidFill>
                  <a:srgbClr val="0000FF"/>
                </a:solidFill>
                <a:latin typeface="Franklin Gothic Book"/>
                <a:ea typeface="DejaVu Sans"/>
                <a:hlinkClick r:id="rId5"/>
              </a:rPr>
              <a:t>interlinked@philtel.org</a:t>
            </a:r>
            <a:endParaRPr lang="en-US" sz="20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spc="-1">
                <a:solidFill>
                  <a:srgbClr val="333333"/>
                </a:solidFill>
                <a:latin typeface="Franklin Gothic Book"/>
                <a:ea typeface="DejaVu Sans"/>
              </a:rPr>
              <a:t>InterLinked (Libera IRC)</a:t>
            </a:r>
            <a:endParaRPr lang="en-US" sz="20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>
                <a:solidFill>
                  <a:srgbClr val="0000FF"/>
                </a:solidFill>
                <a:latin typeface="Franklin Gothic Book"/>
                <a:ea typeface="DejaVu Sans"/>
                <a:hlinkClick r:id="rId6"/>
              </a:rPr>
              <a:t>https://interlinked.us</a:t>
            </a:r>
            <a:r>
              <a:rPr lang="en-US" sz="2000" b="1" spc="-1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>
                <a:solidFill>
                  <a:srgbClr val="0000FF"/>
                </a:solidFill>
                <a:latin typeface="Franklin Gothic Book"/>
                <a:ea typeface="DejaVu Sans"/>
                <a:hlinkClick r:id="rId7"/>
              </a:rPr>
              <a:t>https://github.com/InterLinked1</a:t>
            </a:r>
            <a:r>
              <a:rPr lang="en-US" sz="2000" b="1" spc="-1">
                <a:solidFill>
                  <a:srgbClr val="000000"/>
                </a:solidFill>
                <a:latin typeface="Franklin Gothic Book"/>
                <a:ea typeface="DejaVu Sans"/>
              </a:rPr>
              <a:t> </a:t>
            </a:r>
            <a:endParaRPr lang="en-US" sz="2000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468312" y="4247400"/>
            <a:ext cx="9106608" cy="24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spcAft>
                <a:spcPts val="1108"/>
              </a:spcAft>
            </a:pPr>
            <a:endParaRPr lang="en-US" sz="3200" spc="-1" dirty="0">
              <a:latin typeface="Franklin Gothic Medium" panose="020B0603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21506" name="Picture 2" descr="Free Showing of &quot;Dr. Strangelove or How I Stopped Worrying and Learned to  Love the Bomb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13" y="4083155"/>
            <a:ext cx="4937900" cy="277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1" y="579437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err="1" smtClean="0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endParaRPr lang="en-US" sz="3600" spc="-1" dirty="0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20000" y="1417637"/>
            <a:ext cx="8639280" cy="47304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b="1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is inspired by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Futel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, based out of Portland, Oregon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Bring payphones back but make them free-to-use this time (yes, we know it is a misnomer) because payphones are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cool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Also focus on payphone preservation, archelogy, history, exhibition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Use as much discarded and second-hand stuff as we can, build with COTS hardware and open-source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software -- nothing goes to waste!</a:t>
            </a:r>
            <a:endParaRPr lang="en-US" sz="2200" spc="-1" dirty="0">
              <a:solidFill>
                <a:srgbClr val="333333"/>
              </a:solidFill>
              <a:latin typeface="Franklin Gothic Medium"/>
              <a:ea typeface="DejaVu Sans"/>
            </a:endParaRPr>
          </a:p>
        </p:txBody>
      </p:sp>
      <p:pic>
        <p:nvPicPr>
          <p:cNvPr id="140" name="Picture 103"/>
          <p:cNvPicPr/>
          <p:nvPr/>
        </p:nvPicPr>
        <p:blipFill>
          <a:blip r:embed="rId2"/>
          <a:stretch/>
        </p:blipFill>
        <p:spPr>
          <a:xfrm>
            <a:off x="1554481" y="4543037"/>
            <a:ext cx="6491520" cy="220860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5412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627133" y="2103437"/>
            <a:ext cx="5291232" cy="3388157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7" name="Picture 94"/>
          <p:cNvPicPr/>
          <p:nvPr/>
        </p:nvPicPr>
        <p:blipFill>
          <a:blip r:embed="rId3"/>
          <a:stretch/>
        </p:blipFill>
        <p:spPr>
          <a:xfrm>
            <a:off x="6335712" y="1493837"/>
            <a:ext cx="3534479" cy="530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5412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What is a </a:t>
            </a: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COCOT?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sp>
        <p:nvSpPr>
          <p:cNvPr id="12" name="CustomShape 2"/>
          <p:cNvSpPr/>
          <p:nvPr/>
        </p:nvSpPr>
        <p:spPr>
          <a:xfrm>
            <a:off x="720000" y="1692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Customer-Owned Coin-Operated Telephone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Typically not owned by a telephone company but instead third-parties or individuals!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Starting in the ‘80s, anyone could run their own payphones and collect the tolls for themselves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COCOTs use “Smart boards” that rate calls at the phone itself instead of centrally at the telephone company via a coin line</a:t>
            </a: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If you use a payphone in the wild these days, it is almost certainly a COCOT</a:t>
            </a:r>
            <a:endParaRPr lang="en-US" sz="2200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What is a COCOT?</a:t>
            </a:r>
            <a:endParaRPr lang="en-US" sz="36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2052" name="Picture 4" descr="http://static.philtel.org/protel-7000/protel-7000-alt-boa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2" y="1265730"/>
            <a:ext cx="7714541" cy="272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static.philtel.org/ernest-telecom-7d-7dw/ernest-7d-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2" y="4084637"/>
            <a:ext cx="6377427" cy="282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Where Can You Find A Payphone?</a:t>
            </a:r>
            <a:endParaRPr lang="en-US" sz="3600" spc="-1" dirty="0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318841" y="6523037"/>
            <a:ext cx="3657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Franklin Gothic Medium"/>
                <a:ea typeface="DejaVu Sans"/>
              </a:rPr>
              <a:t>https://phreaknet.org/payphones/</a:t>
            </a:r>
            <a:endParaRPr lang="en-US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2" y="1646237"/>
            <a:ext cx="8305800" cy="4553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Philly Payphones</a:t>
            </a:r>
            <a:endParaRPr lang="en-US" sz="3600" spc="-1" dirty="0"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tretch/>
        </p:blipFill>
        <p:spPr>
          <a:xfrm>
            <a:off x="1535041" y="1341359"/>
            <a:ext cx="6710039" cy="532620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0x1 - 2024-10-11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25043</TotalTime>
  <Words>1706</Words>
  <Application>Microsoft Office PowerPoint</Application>
  <PresentationFormat>Custom</PresentationFormat>
  <Paragraphs>360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creator>Mike</dc:creator>
  <cp:lastModifiedBy>Mike</cp:lastModifiedBy>
  <cp:revision>106</cp:revision>
  <dcterms:created xsi:type="dcterms:W3CDTF">2023-09-05T23:20:36Z</dcterms:created>
  <dcterms:modified xsi:type="dcterms:W3CDTF">2024-10-11T01:52:21Z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